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3" r:id="rId2"/>
  </p:sldMasterIdLst>
  <p:notesMasterIdLst>
    <p:notesMasterId r:id="rId8"/>
  </p:notesMasterIdLst>
  <p:handoutMasterIdLst>
    <p:handoutMasterId r:id="rId9"/>
  </p:handoutMasterIdLst>
  <p:sldIdLst>
    <p:sldId id="313" r:id="rId3"/>
    <p:sldId id="351" r:id="rId4"/>
    <p:sldId id="354" r:id="rId5"/>
    <p:sldId id="355" r:id="rId6"/>
    <p:sldId id="356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A43"/>
    <a:srgbClr val="000000"/>
    <a:srgbClr val="2E7388"/>
    <a:srgbClr val="E1FFE7"/>
    <a:srgbClr val="A9D18E"/>
    <a:srgbClr val="C5E0B4"/>
    <a:srgbClr val="FF9393"/>
    <a:srgbClr val="F1E6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0" autoAdjust="0"/>
    <p:restoredTop sz="85678" autoAdjust="0"/>
  </p:normalViewPr>
  <p:slideViewPr>
    <p:cSldViewPr snapToGrid="0">
      <p:cViewPr varScale="1">
        <p:scale>
          <a:sx n="135" d="100"/>
          <a:sy n="135" d="100"/>
        </p:scale>
        <p:origin x="8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F818E-1E91-4866-99E0-ED18990D21A0}" type="datetimeFigureOut">
              <a:rPr lang="de-DE" smtClean="0"/>
              <a:t>13.10.2023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IT &amp; Gesellschaft - Maximilian Kurscheidt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71506-9360-49A9-B331-A8A2A422D4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5716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AC312-DB76-4E81-BC73-DF6B25F2DD69}" type="datetimeFigureOut">
              <a:rPr lang="de-DE" smtClean="0"/>
              <a:t>13.10.2023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IT &amp; Gesellschaft - Maximilian Kurscheidt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F03CB-9ED1-4835-B01A-EE77F2B02B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9871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grpSp>
        <p:nvGrpSpPr>
          <p:cNvPr id="27" name="Regieanweisungen"/>
          <p:cNvGrpSpPr/>
          <p:nvPr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Face Wizard - Deep Face UI</a:t>
            </a:r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fld id="{1D4887E4-7886-4F03-986F-BE40FAB73E2D}" type="datetime1">
              <a:rPr lang="de-DE" smtClean="0"/>
              <a:t>13.10.2023</a:t>
            </a:fld>
            <a:endParaRPr lang="de-DE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Thema des Referats Thema des Referats Thema des Referats Thema des Referats 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pic>
        <p:nvPicPr>
          <p:cNvPr id="4" name="Grafik 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42C66394-4493-AFD3-A596-AC58BD9DF52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0" y="-1"/>
            <a:ext cx="1636589" cy="11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81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2B606-6FD6-43C6-8941-7AB70196DC89}" type="datetime1">
              <a:rPr lang="de-DE" smtClean="0"/>
              <a:t>13.10.2023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Face Wizard - Deep Face UI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133679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1D32-662D-40EC-9D59-714931298927}" type="datetime1">
              <a:rPr lang="de-DE" smtClean="0"/>
              <a:t>13.10.2023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Face Wizard - Deep Face UI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11377084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3818603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3F91F-9E3E-4CA2-8881-154211EEB13A}" type="datetime1">
              <a:rPr lang="de-DE" smtClean="0"/>
              <a:t>13.10.2023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Face Wizard - Deep Face UI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0103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0791B-F39E-48FD-B757-AD6F61A3ACAF}" type="datetime1">
              <a:rPr lang="de-DE" smtClean="0"/>
              <a:t>13.10.2023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Face Wizard - Deep Face UI</a:t>
            </a:r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Bei Fragen kontaktieren Sie bitte:</a:t>
            </a:r>
            <a:br>
              <a:rPr lang="de-DE"/>
            </a:br>
            <a:r>
              <a:rPr lang="de-DE"/>
              <a:t>Vorname Nachname (Menü &gt; Listenebne erhöhen)</a:t>
            </a:r>
            <a:br>
              <a:rPr lang="de-DE"/>
            </a:br>
            <a:r>
              <a:rPr lang="de-DE"/>
              <a:t>Fakultät XY | Fachrichtung </a:t>
            </a:r>
            <a:br>
              <a:rPr lang="de-DE"/>
            </a:br>
            <a:r>
              <a:rPr lang="de-DE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842376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C7CF1-DF96-4B31-AACB-42A89C69DA36}" type="datetime1">
              <a:rPr lang="de-DE" smtClean="0"/>
              <a:t>13.10.2023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Face Wizard - Deep Face UI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4A6D9-F076-4F89-ADA2-89BAF04B42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800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A57B5-A87F-4E3A-B9B4-13186D433876}" type="datetime1">
              <a:rPr lang="de-DE" smtClean="0"/>
              <a:t>13.10.2023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Face Wizard - Deep Face UI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583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fld id="{F55F7968-60A5-4195-A9CD-22CF0FA86C52}" type="datetime1">
              <a:rPr lang="de-DE" smtClean="0"/>
              <a:t>13.10.2023</a:t>
            </a:fld>
            <a:endParaRPr lang="de-DE"/>
          </a:p>
        </p:txBody>
      </p:sp>
      <p:grpSp>
        <p:nvGrpSpPr>
          <p:cNvPr id="27" name="Regieanweisungen"/>
          <p:cNvGrpSpPr/>
          <p:nvPr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98550D75-11A3-4422-6679-B7531805F94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0" y="-1"/>
            <a:ext cx="1636589" cy="11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35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fld id="{BAADDDE7-99D7-4EC6-B518-F53C296AAEA1}" type="datetime1">
              <a:rPr lang="de-DE" smtClean="0"/>
              <a:t>13.10.2023</a:t>
            </a:fld>
            <a:endParaRPr lang="de-DE"/>
          </a:p>
        </p:txBody>
      </p:sp>
      <p:grpSp>
        <p:nvGrpSpPr>
          <p:cNvPr id="27" name="Regieanweisungen"/>
          <p:cNvGrpSpPr/>
          <p:nvPr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3AEA8BBA-DE14-F0AF-F5AB-457903569CE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0" y="-1"/>
            <a:ext cx="1636589" cy="11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42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fld id="{C8396CF7-FF58-4203-8F82-E43B68A818E1}" type="datetime1">
              <a:rPr lang="de-DE" smtClean="0"/>
              <a:t>13.10.2023</a:t>
            </a:fld>
            <a:endParaRPr lang="de-DE"/>
          </a:p>
        </p:txBody>
      </p:sp>
      <p:grpSp>
        <p:nvGrpSpPr>
          <p:cNvPr id="13" name="Regieanweisungen"/>
          <p:cNvGrpSpPr/>
          <p:nvPr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149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ZWISCHENTITEL TRENNERSEITE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36B73-0796-468C-92EB-76B5D4F20F55}" type="datetime1">
              <a:rPr lang="de-DE" smtClean="0"/>
              <a:t>13.10.2023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Face Wizard - Deep Face UI</a:t>
            </a:r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Zusatz Info</a:t>
            </a:r>
          </a:p>
        </p:txBody>
      </p:sp>
      <p:grpSp>
        <p:nvGrpSpPr>
          <p:cNvPr id="14" name="Regieanweisungen"/>
          <p:cNvGrpSpPr/>
          <p:nvPr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6" name="Grafik 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CA5FA7BA-C11A-3B10-1D9F-C2DA1DD4BA1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084" y="34429"/>
            <a:ext cx="1224377" cy="8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24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C6D0-B885-4B14-87D5-653DA0272E67}" type="datetime1">
              <a:rPr lang="de-DE" smtClean="0"/>
              <a:t>13.10.2023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Face Wizard - Deep Face UI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033591"/>
            <a:ext cx="11377084" cy="42100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3810950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DE2C-B99A-400F-A614-A03D8CAA2408}" type="datetime1">
              <a:rPr lang="de-DE" smtClean="0"/>
              <a:t>13.10.2023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Face Wizard - Deep Face UI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627236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B2665-E4F6-40E3-AE4A-D5DBF066966F}" type="datetime1">
              <a:rPr lang="de-DE" smtClean="0"/>
              <a:t>13.10.2023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Face Wizard - Deep Face UI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077598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>
          <p15:clr>
            <a:srgbClr val="FBAE40"/>
          </p15:clr>
        </p15:guide>
        <p15:guide id="2" pos="4989">
          <p15:clr>
            <a:srgbClr val="FBAE40"/>
          </p15:clr>
        </p15:guide>
        <p15:guide id="3" orient="horz" pos="381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BA693-80E3-4FCD-AA4A-C92953BA80CB}" type="datetime1">
              <a:rPr lang="de-DE" smtClean="0"/>
              <a:t>13.10.2023</a:t>
            </a:fld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Zitat auf erster Ebene // für Autor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Face Wizard - Deep Face UI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grpSp>
        <p:nvGrpSpPr>
          <p:cNvPr id="13" name="Regieanweisungen"/>
          <p:cNvGrpSpPr/>
          <p:nvPr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/>
              <a:t>Bitte nicht</a:t>
            </a:r>
            <a:br>
              <a:rPr lang="pt-BR"/>
            </a:br>
            <a:r>
              <a:rPr lang="pt-BR"/>
              <a:t>verschieben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483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7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fld id="{976525AE-4A51-4A0E-95A3-1410F0D88EBE}" type="datetime1">
              <a:rPr lang="de-DE" smtClean="0"/>
              <a:t>13.10.2023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/>
              <a:t>Face Wizard - Deep Face UI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5" name="Grafik 24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9D98C100-1EAE-4E5F-6F11-1DBC4FEA908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084" y="34429"/>
            <a:ext cx="1224377" cy="8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dt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fld id="{D612A73D-B1F3-495D-A70E-4986474424FF}" type="datetime1">
              <a:rPr lang="de-DE" smtClean="0"/>
              <a:t>13.10.2023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/>
              <a:t>Face Wizard - Deep Face UI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09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dt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Ein Roboter mit Gesicht">
            <a:extLst>
              <a:ext uri="{FF2B5EF4-FFF2-40B4-BE49-F238E27FC236}">
                <a16:creationId xmlns:a16="http://schemas.microsoft.com/office/drawing/2014/main" id="{B5A32658-6C3F-14BC-A00F-1B711F34F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79" b="9284"/>
          <a:stretch/>
        </p:blipFill>
        <p:spPr>
          <a:xfrm>
            <a:off x="20" y="1247779"/>
            <a:ext cx="12191980" cy="5610225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59B8427-2E56-0C2E-728F-5C132FC1F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de-DE" dirty="0"/>
              <a:t>Face Wizard</a:t>
            </a:r>
            <a:br>
              <a:rPr lang="de-DE" dirty="0"/>
            </a:br>
            <a:r>
              <a:rPr lang="de-DE" sz="3200" dirty="0"/>
              <a:t>Interaktives Deep Fake User Interface</a:t>
            </a:r>
            <a:endParaRPr lang="de-DE" dirty="0"/>
          </a:p>
        </p:txBody>
      </p:sp>
      <p:sp>
        <p:nvSpPr>
          <p:cNvPr id="11" name="Vertical Text Placeholder 4">
            <a:extLst>
              <a:ext uri="{FF2B5EF4-FFF2-40B4-BE49-F238E27FC236}">
                <a16:creationId xmlns:a16="http://schemas.microsoft.com/office/drawing/2014/main" id="{A2557A4F-D56E-E3AA-E921-BE92767066E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51BD73-D5F6-0B09-A8BA-E62541E6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882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9FEC9B5-DFDF-01E4-520A-26E5D1DA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Face Wizard - Deep Face UI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4B498A7-66E4-A4A9-EC40-59F45AF7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C4F7128-5807-A76C-6F5F-D10E27137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&amp; Funktionsweise</a:t>
            </a:r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984544A6-3AC2-4D76-4EDE-3139B73D7353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189961" y="1904380"/>
            <a:ext cx="5700299" cy="396000"/>
          </a:xfrm>
        </p:spPr>
        <p:txBody>
          <a:bodyPr/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1. Funktion: Face Swap</a:t>
            </a:r>
          </a:p>
        </p:txBody>
      </p:sp>
      <p:sp>
        <p:nvSpPr>
          <p:cNvPr id="6" name="Vertikaler Textplatzhalter 4">
            <a:extLst>
              <a:ext uri="{FF2B5EF4-FFF2-40B4-BE49-F238E27FC236}">
                <a16:creationId xmlns:a16="http://schemas.microsoft.com/office/drawing/2014/main" id="{AD900F46-E860-CB70-69EF-52CAC5320A9E}"/>
              </a:ext>
            </a:extLst>
          </p:cNvPr>
          <p:cNvSpPr txBox="1">
            <a:spLocks/>
          </p:cNvSpPr>
          <p:nvPr/>
        </p:nvSpPr>
        <p:spPr>
          <a:xfrm>
            <a:off x="189960" y="2231477"/>
            <a:ext cx="6003936" cy="20342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Ein Encoder-Netzwerk extrahiert Informationen über Identität und Mimik einer Person aus einem Target Image.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Die Identität wird dann durch eine andere ersetzt. Der Decoder rekonstruiert ein Bild, mit neuer Identität, behält jedoch die ursprüngliche Mimik bei.</a:t>
            </a:r>
          </a:p>
        </p:txBody>
      </p:sp>
      <p:pic>
        <p:nvPicPr>
          <p:cNvPr id="45" name="Grafik 44" descr="Ein Bild, das Menschliches Gesicht, Screenshot, Mann, Person enthält.&#10;&#10;Automatisch generierte Beschreibung">
            <a:extLst>
              <a:ext uri="{FF2B5EF4-FFF2-40B4-BE49-F238E27FC236}">
                <a16:creationId xmlns:a16="http://schemas.microsoft.com/office/drawing/2014/main" id="{EFC0D531-FF76-7FF7-D00A-578BDB1A75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21" y="3539901"/>
            <a:ext cx="4412551" cy="2595380"/>
          </a:xfrm>
          <a:prstGeom prst="rect">
            <a:avLst/>
          </a:prstGeom>
        </p:spPr>
      </p:pic>
      <p:sp>
        <p:nvSpPr>
          <p:cNvPr id="46" name="Vertikaler Textplatzhalter 4">
            <a:extLst>
              <a:ext uri="{FF2B5EF4-FFF2-40B4-BE49-F238E27FC236}">
                <a16:creationId xmlns:a16="http://schemas.microsoft.com/office/drawing/2014/main" id="{E8AF42BC-6CA9-8271-ACA6-A5EF93D7FAFB}"/>
              </a:ext>
            </a:extLst>
          </p:cNvPr>
          <p:cNvSpPr txBox="1">
            <a:spLocks/>
          </p:cNvSpPr>
          <p:nvPr/>
        </p:nvSpPr>
        <p:spPr>
          <a:xfrm>
            <a:off x="189960" y="6062028"/>
            <a:ext cx="6003936" cy="5264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700" dirty="0">
                <a:latin typeface="Calibri" panose="020F0502020204030204" pitchFamily="34" charset="0"/>
                <a:cs typeface="Calibri" panose="020F0502020204030204" pitchFamily="34" charset="0"/>
              </a:rPr>
              <a:t>Abbildung 1: Im Face Wizard angewandte Generator-Netzwerk-Architektur zum Austausch von Identitäten in Bildern (nach </a:t>
            </a:r>
            <a:r>
              <a:rPr lang="en-US" sz="700" dirty="0">
                <a:latin typeface="Calibri" panose="020F0502020204030204" pitchFamily="34" charset="0"/>
                <a:cs typeface="Calibri" panose="020F0502020204030204" pitchFamily="34" charset="0"/>
              </a:rPr>
              <a:t>R. Chen, X. Chen, B. Ni, and Y. Ge, ‘</a:t>
            </a:r>
            <a:r>
              <a:rPr lang="en-US" sz="700" dirty="0" err="1">
                <a:latin typeface="Calibri" panose="020F0502020204030204" pitchFamily="34" charset="0"/>
                <a:cs typeface="Calibri" panose="020F0502020204030204" pitchFamily="34" charset="0"/>
              </a:rPr>
              <a:t>SimSwap</a:t>
            </a:r>
            <a:r>
              <a:rPr lang="en-US" sz="700" dirty="0">
                <a:latin typeface="Calibri" panose="020F0502020204030204" pitchFamily="34" charset="0"/>
                <a:cs typeface="Calibri" panose="020F0502020204030204" pitchFamily="34" charset="0"/>
              </a:rPr>
              <a:t>: An Efficient Framework For High Fidelity Face Swapping’, </a:t>
            </a:r>
            <a:r>
              <a:rPr lang="en-US" sz="700" dirty="0" err="1">
                <a:latin typeface="Calibri" panose="020F0502020204030204" pitchFamily="34" charset="0"/>
                <a:cs typeface="Calibri" panose="020F0502020204030204" pitchFamily="34" charset="0"/>
              </a:rPr>
              <a:t>CoRR</a:t>
            </a:r>
            <a:r>
              <a:rPr lang="en-US" sz="700" dirty="0">
                <a:latin typeface="Calibri" panose="020F0502020204030204" pitchFamily="34" charset="0"/>
                <a:cs typeface="Calibri" panose="020F0502020204030204" pitchFamily="34" charset="0"/>
              </a:rPr>
              <a:t>, vol. abs/2106.06340, 2021.</a:t>
            </a:r>
            <a:r>
              <a:rPr lang="de-DE" sz="7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870903-923E-215C-7590-1E323AA3CFB4}"/>
              </a:ext>
            </a:extLst>
          </p:cNvPr>
          <p:cNvSpPr txBox="1"/>
          <p:nvPr/>
        </p:nvSpPr>
        <p:spPr>
          <a:xfrm>
            <a:off x="6728225" y="4914928"/>
            <a:ext cx="17344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0" i="0" dirty="0">
                <a:solidFill>
                  <a:srgbClr val="333333"/>
                </a:solidFill>
                <a:effectLst/>
                <a:latin typeface="Helvetica Neue"/>
              </a:rPr>
              <a:t>Antonio </a:t>
            </a:r>
            <a:r>
              <a:rPr lang="en-US" sz="600" b="0" i="0" dirty="0" err="1">
                <a:solidFill>
                  <a:srgbClr val="333333"/>
                </a:solidFill>
                <a:effectLst/>
                <a:latin typeface="Helvetica Neue"/>
              </a:rPr>
              <a:t>Zugaldia</a:t>
            </a:r>
            <a:r>
              <a:rPr lang="en-US" sz="600" b="0" i="0" dirty="0">
                <a:solidFill>
                  <a:srgbClr val="333333"/>
                </a:solidFill>
                <a:effectLst/>
                <a:latin typeface="Helvetica Neue"/>
              </a:rPr>
              <a:t> from Brussels, Belgium (https://commons.wikimedia.org/wiki/File:Mr._Bean_2011.jpg), „Mr. Bean 2011“, https://creativecommons.org/licenses/by/2.0/legalcode</a:t>
            </a:r>
            <a:endParaRPr lang="de-DE" sz="500" dirty="0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F30CE691-F9AF-497B-3B3A-E82369359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122" y="3123625"/>
            <a:ext cx="1406219" cy="176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2CD14A6E-C45B-B413-2E55-F54E122C3C6F}"/>
              </a:ext>
            </a:extLst>
          </p:cNvPr>
          <p:cNvSpPr txBox="1"/>
          <p:nvPr/>
        </p:nvSpPr>
        <p:spPr>
          <a:xfrm>
            <a:off x="8623529" y="6113358"/>
            <a:ext cx="2074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0" i="0" dirty="0" err="1">
                <a:solidFill>
                  <a:srgbClr val="333333"/>
                </a:solidFill>
                <a:effectLst/>
                <a:latin typeface="Helvetica Neue"/>
              </a:rPr>
              <a:t>Indeedous</a:t>
            </a:r>
            <a:r>
              <a:rPr lang="en-US" sz="6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sz="600" dirty="0">
                <a:solidFill>
                  <a:srgbClr val="333333"/>
                </a:solidFill>
                <a:latin typeface="Helvetica Neue"/>
              </a:rPr>
              <a:t>(https://commons.wikimedia.org /wiki/File:Angela_Merkel_Apolda_2014_003.jpg), “Angela Merkel </a:t>
            </a:r>
            <a:r>
              <a:rPr lang="en-US" sz="600" dirty="0" err="1">
                <a:solidFill>
                  <a:srgbClr val="333333"/>
                </a:solidFill>
                <a:latin typeface="Helvetica Neue"/>
              </a:rPr>
              <a:t>Apolda</a:t>
            </a:r>
            <a:r>
              <a:rPr lang="en-US" sz="600" dirty="0">
                <a:solidFill>
                  <a:srgbClr val="333333"/>
                </a:solidFill>
                <a:latin typeface="Helvetica Neue"/>
              </a:rPr>
              <a:t> 2014”, </a:t>
            </a:r>
            <a:r>
              <a:rPr lang="en-US" sz="600" b="0" i="0" dirty="0">
                <a:solidFill>
                  <a:srgbClr val="333333"/>
                </a:solidFill>
                <a:effectLst/>
                <a:latin typeface="Helvetica Neue"/>
              </a:rPr>
              <a:t>Wikimedia Commons</a:t>
            </a:r>
            <a:endParaRPr lang="de-DE" sz="500" dirty="0"/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64D13412-9B14-84AB-C803-C093AB912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529" y="4006190"/>
            <a:ext cx="2074646" cy="2074646"/>
          </a:xfrm>
          <a:prstGeom prst="rect">
            <a:avLst/>
          </a:prstGeom>
        </p:spPr>
      </p:pic>
      <p:pic>
        <p:nvPicPr>
          <p:cNvPr id="58" name="Grafik 57" descr="Ein Bild, das Menschliches Gesicht, Kleidung, Mikrofon, Person enthält.&#10;&#10;Automatisch generierte Beschreibung">
            <a:extLst>
              <a:ext uri="{FF2B5EF4-FFF2-40B4-BE49-F238E27FC236}">
                <a16:creationId xmlns:a16="http://schemas.microsoft.com/office/drawing/2014/main" id="{9E51EEAC-D6A9-F9BC-6180-FB8550DBF3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529" y="1878786"/>
            <a:ext cx="2074646" cy="207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29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9FEC9B5-DFDF-01E4-520A-26E5D1DA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Face Wizard - Deep Face UI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4B498A7-66E4-A4A9-EC40-59F45AF7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C4F7128-5807-A76C-6F5F-D10E27137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&amp; Funktionsweise</a:t>
            </a:r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984544A6-3AC2-4D76-4EDE-3139B73D7353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189961" y="1904380"/>
            <a:ext cx="5700299" cy="396000"/>
          </a:xfrm>
        </p:spPr>
        <p:txBody>
          <a:bodyPr/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1. Funktion: Face Swap</a:t>
            </a:r>
          </a:p>
        </p:txBody>
      </p:sp>
      <p:sp>
        <p:nvSpPr>
          <p:cNvPr id="6" name="Vertikaler Textplatzhalter 4">
            <a:extLst>
              <a:ext uri="{FF2B5EF4-FFF2-40B4-BE49-F238E27FC236}">
                <a16:creationId xmlns:a16="http://schemas.microsoft.com/office/drawing/2014/main" id="{AD900F46-E860-CB70-69EF-52CAC5320A9E}"/>
              </a:ext>
            </a:extLst>
          </p:cNvPr>
          <p:cNvSpPr txBox="1">
            <a:spLocks/>
          </p:cNvSpPr>
          <p:nvPr/>
        </p:nvSpPr>
        <p:spPr>
          <a:xfrm>
            <a:off x="189960" y="2231477"/>
            <a:ext cx="6003936" cy="20342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Ein Encoder-Netzwerk extrahiert Informationen über Identität und Mimik einer Person aus einem Target Image.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Die Identität wird dann durch eine andere ersetzt. Der Decoder rekonstruiert ein Bild, mit neuer Identität, behält jedoch die ursprüngliche Mimik bei.</a:t>
            </a:r>
          </a:p>
        </p:txBody>
      </p:sp>
      <p:pic>
        <p:nvPicPr>
          <p:cNvPr id="45" name="Grafik 44" descr="Ein Bild, das Menschliches Gesicht, Screenshot, Mann, Person enthält.&#10;&#10;Automatisch generierte Beschreibung">
            <a:extLst>
              <a:ext uri="{FF2B5EF4-FFF2-40B4-BE49-F238E27FC236}">
                <a16:creationId xmlns:a16="http://schemas.microsoft.com/office/drawing/2014/main" id="{EFC0D531-FF76-7FF7-D00A-578BDB1A75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21" y="3539901"/>
            <a:ext cx="4412551" cy="2595380"/>
          </a:xfrm>
          <a:prstGeom prst="rect">
            <a:avLst/>
          </a:prstGeom>
        </p:spPr>
      </p:pic>
      <p:sp>
        <p:nvSpPr>
          <p:cNvPr id="46" name="Vertikaler Textplatzhalter 4">
            <a:extLst>
              <a:ext uri="{FF2B5EF4-FFF2-40B4-BE49-F238E27FC236}">
                <a16:creationId xmlns:a16="http://schemas.microsoft.com/office/drawing/2014/main" id="{E8AF42BC-6CA9-8271-ACA6-A5EF93D7FAFB}"/>
              </a:ext>
            </a:extLst>
          </p:cNvPr>
          <p:cNvSpPr txBox="1">
            <a:spLocks/>
          </p:cNvSpPr>
          <p:nvPr/>
        </p:nvSpPr>
        <p:spPr>
          <a:xfrm>
            <a:off x="189960" y="6062028"/>
            <a:ext cx="6003936" cy="5264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700" dirty="0">
                <a:latin typeface="Calibri" panose="020F0502020204030204" pitchFamily="34" charset="0"/>
                <a:cs typeface="Calibri" panose="020F0502020204030204" pitchFamily="34" charset="0"/>
              </a:rPr>
              <a:t>Abbildung 1: Im Face Wizard angewandte Generator-Netzwerk-Architektur zum Austausch von Identitäten in Bildern (nach </a:t>
            </a:r>
            <a:r>
              <a:rPr lang="en-US" sz="700" dirty="0">
                <a:latin typeface="Calibri" panose="020F0502020204030204" pitchFamily="34" charset="0"/>
                <a:cs typeface="Calibri" panose="020F0502020204030204" pitchFamily="34" charset="0"/>
              </a:rPr>
              <a:t>R. Chen, X. Chen, B. Ni, and Y. Ge, ‘</a:t>
            </a:r>
            <a:r>
              <a:rPr lang="en-US" sz="700" dirty="0" err="1">
                <a:latin typeface="Calibri" panose="020F0502020204030204" pitchFamily="34" charset="0"/>
                <a:cs typeface="Calibri" panose="020F0502020204030204" pitchFamily="34" charset="0"/>
              </a:rPr>
              <a:t>SimSwap</a:t>
            </a:r>
            <a:r>
              <a:rPr lang="en-US" sz="700" dirty="0">
                <a:latin typeface="Calibri" panose="020F0502020204030204" pitchFamily="34" charset="0"/>
                <a:cs typeface="Calibri" panose="020F0502020204030204" pitchFamily="34" charset="0"/>
              </a:rPr>
              <a:t>: An Efficient Framework For High Fidelity Face Swapping’, </a:t>
            </a:r>
            <a:r>
              <a:rPr lang="en-US" sz="700" dirty="0" err="1">
                <a:latin typeface="Calibri" panose="020F0502020204030204" pitchFamily="34" charset="0"/>
                <a:cs typeface="Calibri" panose="020F0502020204030204" pitchFamily="34" charset="0"/>
              </a:rPr>
              <a:t>CoRR</a:t>
            </a:r>
            <a:r>
              <a:rPr lang="en-US" sz="700" dirty="0">
                <a:latin typeface="Calibri" panose="020F0502020204030204" pitchFamily="34" charset="0"/>
                <a:cs typeface="Calibri" panose="020F0502020204030204" pitchFamily="34" charset="0"/>
              </a:rPr>
              <a:t>, vol. abs/2106.06340, 2021.</a:t>
            </a:r>
            <a:r>
              <a:rPr lang="de-DE" sz="7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870903-923E-215C-7590-1E323AA3CFB4}"/>
              </a:ext>
            </a:extLst>
          </p:cNvPr>
          <p:cNvSpPr txBox="1"/>
          <p:nvPr/>
        </p:nvSpPr>
        <p:spPr>
          <a:xfrm>
            <a:off x="6728225" y="4914928"/>
            <a:ext cx="17344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0" i="0" dirty="0">
                <a:solidFill>
                  <a:srgbClr val="333333"/>
                </a:solidFill>
                <a:effectLst/>
                <a:latin typeface="Helvetica Neue"/>
              </a:rPr>
              <a:t>Antonio </a:t>
            </a:r>
            <a:r>
              <a:rPr lang="en-US" sz="600" b="0" i="0" dirty="0" err="1">
                <a:solidFill>
                  <a:srgbClr val="333333"/>
                </a:solidFill>
                <a:effectLst/>
                <a:latin typeface="Helvetica Neue"/>
              </a:rPr>
              <a:t>Zugaldia</a:t>
            </a:r>
            <a:r>
              <a:rPr lang="en-US" sz="600" b="0" i="0" dirty="0">
                <a:solidFill>
                  <a:srgbClr val="333333"/>
                </a:solidFill>
                <a:effectLst/>
                <a:latin typeface="Helvetica Neue"/>
              </a:rPr>
              <a:t> from Brussels, Belgium (https://commons.wikimedia.org/wiki/File:Mr._Bean_2011.jpg), „Mr. Bean 2011“, https://creativecommons.org/licenses/by/2.0/legalcode</a:t>
            </a:r>
            <a:endParaRPr lang="de-DE" sz="500" dirty="0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F30CE691-F9AF-497B-3B3A-E82369359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122" y="3123625"/>
            <a:ext cx="1406219" cy="176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02_08">
            <a:hlinkClick r:id="" action="ppaction://media"/>
            <a:extLst>
              <a:ext uri="{FF2B5EF4-FFF2-40B4-BE49-F238E27FC236}">
                <a16:creationId xmlns:a16="http://schemas.microsoft.com/office/drawing/2014/main" id="{6E0AAADA-156F-75CF-C652-B9056F44A8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0802" y="2014813"/>
            <a:ext cx="3597525" cy="404721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C8C2F45-D44A-1B5D-271C-802F0BEA98C0}"/>
              </a:ext>
            </a:extLst>
          </p:cNvPr>
          <p:cNvSpPr txBox="1"/>
          <p:nvPr/>
        </p:nvSpPr>
        <p:spPr>
          <a:xfrm>
            <a:off x="8340801" y="6070115"/>
            <a:ext cx="35975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0" i="0" dirty="0">
                <a:solidFill>
                  <a:srgbClr val="333333"/>
                </a:solidFill>
                <a:effectLst/>
                <a:latin typeface="Helvetica Neue"/>
              </a:rPr>
              <a:t>Fulbright Association (https://www.youtube.com/watch?v=z55t7FTcWEk), „Chancellor Angela Merkel’s Speech“, https://creativecommons.org/licenses/by/2.0/legalcode</a:t>
            </a:r>
            <a:endParaRPr lang="de-DE" sz="500" dirty="0"/>
          </a:p>
        </p:txBody>
      </p:sp>
    </p:spTree>
    <p:extLst>
      <p:ext uri="{BB962C8B-B14F-4D97-AF65-F5344CB8AC3E}">
        <p14:creationId xmlns:p14="http://schemas.microsoft.com/office/powerpoint/2010/main" val="312787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9FEC9B5-DFDF-01E4-520A-26E5D1DA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Face Wizard - Deep Face UI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4B498A7-66E4-A4A9-EC40-59F45AF7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C4F7128-5807-A76C-6F5F-D10E27137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&amp; Funktionsweise</a:t>
            </a:r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984544A6-3AC2-4D76-4EDE-3139B73D7353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189961" y="1904380"/>
            <a:ext cx="5700299" cy="396000"/>
          </a:xfrm>
        </p:spPr>
        <p:txBody>
          <a:bodyPr/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2. Funktion: Face Reenactment</a:t>
            </a:r>
          </a:p>
        </p:txBody>
      </p:sp>
      <p:sp>
        <p:nvSpPr>
          <p:cNvPr id="6" name="Vertikaler Textplatzhalter 4">
            <a:extLst>
              <a:ext uri="{FF2B5EF4-FFF2-40B4-BE49-F238E27FC236}">
                <a16:creationId xmlns:a16="http://schemas.microsoft.com/office/drawing/2014/main" id="{AD900F46-E860-CB70-69EF-52CAC5320A9E}"/>
              </a:ext>
            </a:extLst>
          </p:cNvPr>
          <p:cNvSpPr txBox="1">
            <a:spLocks/>
          </p:cNvSpPr>
          <p:nvPr/>
        </p:nvSpPr>
        <p:spPr>
          <a:xfrm>
            <a:off x="189960" y="2231477"/>
            <a:ext cx="6003936" cy="20342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Übertragung der Mimik aus einem Bild oder Video auf ein anderes Gesicht, ohne die Identität dabei zu beeinflussen.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Mehrere neuronale Netzwerke im Zusammenspiel, die zunächst versuchen herauszufinden, welche Gesichtsmerkmale für die Mimik entscheidend sind und mithilfe dieser Informationen ein neues Bild zu generieren.</a:t>
            </a:r>
          </a:p>
        </p:txBody>
      </p:sp>
      <p:sp>
        <p:nvSpPr>
          <p:cNvPr id="46" name="Vertikaler Textplatzhalter 4">
            <a:extLst>
              <a:ext uri="{FF2B5EF4-FFF2-40B4-BE49-F238E27FC236}">
                <a16:creationId xmlns:a16="http://schemas.microsoft.com/office/drawing/2014/main" id="{E8AF42BC-6CA9-8271-ACA6-A5EF93D7FAFB}"/>
              </a:ext>
            </a:extLst>
          </p:cNvPr>
          <p:cNvSpPr txBox="1">
            <a:spLocks/>
          </p:cNvSpPr>
          <p:nvPr/>
        </p:nvSpPr>
        <p:spPr>
          <a:xfrm>
            <a:off x="507460" y="5970704"/>
            <a:ext cx="5382800" cy="5264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700" dirty="0">
                <a:latin typeface="Calibri" panose="020F0502020204030204" pitchFamily="34" charset="0"/>
                <a:cs typeface="Calibri" panose="020F0502020204030204" pitchFamily="34" charset="0"/>
              </a:rPr>
              <a:t>Abbildung 2: Face Reenactment Beispiele für Source und </a:t>
            </a:r>
            <a:r>
              <a:rPr lang="de-DE" sz="700" dirty="0" err="1">
                <a:latin typeface="Calibri" panose="020F0502020204030204" pitchFamily="34" charset="0"/>
                <a:cs typeface="Calibri" panose="020F0502020204030204" pitchFamily="34" charset="0"/>
              </a:rPr>
              <a:t>Driving</a:t>
            </a:r>
            <a:r>
              <a:rPr lang="de-DE" sz="700" dirty="0">
                <a:latin typeface="Calibri" panose="020F0502020204030204" pitchFamily="34" charset="0"/>
                <a:cs typeface="Calibri" panose="020F0502020204030204" pitchFamily="34" charset="0"/>
              </a:rPr>
              <a:t> Images zusammen mit den daraus entstandenen Attention Maps und Outputs (F.-T. Hong, L. Zhang, L. Shen, and D. </a:t>
            </a:r>
            <a:r>
              <a:rPr lang="de-DE" sz="700" dirty="0" err="1">
                <a:latin typeface="Calibri" panose="020F0502020204030204" pitchFamily="34" charset="0"/>
                <a:cs typeface="Calibri" panose="020F0502020204030204" pitchFamily="34" charset="0"/>
              </a:rPr>
              <a:t>Xu</a:t>
            </a:r>
            <a:r>
              <a:rPr lang="de-DE" sz="700" dirty="0">
                <a:latin typeface="Calibri" panose="020F0502020204030204" pitchFamily="34" charset="0"/>
                <a:cs typeface="Calibri" panose="020F0502020204030204" pitchFamily="34" charset="0"/>
              </a:rPr>
              <a:t>, ‘Depth-Aware Generative </a:t>
            </a:r>
            <a:r>
              <a:rPr lang="de-DE" sz="700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</a:t>
            </a:r>
            <a:r>
              <a:rPr lang="de-DE" sz="700" dirty="0">
                <a:latin typeface="Calibri" panose="020F0502020204030204" pitchFamily="34" charset="0"/>
                <a:cs typeface="Calibri" panose="020F0502020204030204" pitchFamily="34" charset="0"/>
              </a:rPr>
              <a:t> Network </a:t>
            </a:r>
            <a:r>
              <a:rPr lang="de-DE" sz="7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700" dirty="0">
                <a:latin typeface="Calibri" panose="020F0502020204030204" pitchFamily="34" charset="0"/>
                <a:cs typeface="Calibri" panose="020F0502020204030204" pitchFamily="34" charset="0"/>
              </a:rPr>
              <a:t> Talking Head Video Generation’, </a:t>
            </a:r>
            <a:r>
              <a:rPr lang="de-DE" sz="700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de-DE" sz="700" dirty="0">
                <a:latin typeface="Calibri" panose="020F0502020204030204" pitchFamily="34" charset="0"/>
                <a:cs typeface="Calibri" panose="020F0502020204030204" pitchFamily="34" charset="0"/>
              </a:rPr>
              <a:t> [cs.CV]. 2022.)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0B0D1A6-9A71-D600-E2CE-A3585AD0C587}"/>
              </a:ext>
            </a:extLst>
          </p:cNvPr>
          <p:cNvGrpSpPr/>
          <p:nvPr/>
        </p:nvGrpSpPr>
        <p:grpSpPr>
          <a:xfrm>
            <a:off x="1252371" y="4005351"/>
            <a:ext cx="3701314" cy="1926725"/>
            <a:chOff x="17699553" y="28994265"/>
            <a:chExt cx="7990386" cy="4159408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FCD66623-F2AB-4C28-C987-D5F1F2CAF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7033"/>
            <a:stretch/>
          </p:blipFill>
          <p:spPr>
            <a:xfrm>
              <a:off x="17699553" y="28994265"/>
              <a:ext cx="3995193" cy="4131786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0F2082B-7178-BFA9-D455-E7BCB4EFD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483" r="550"/>
            <a:stretch/>
          </p:blipFill>
          <p:spPr>
            <a:xfrm>
              <a:off x="21694746" y="29021887"/>
              <a:ext cx="3995193" cy="4131786"/>
            </a:xfrm>
            <a:prstGeom prst="rect">
              <a:avLst/>
            </a:prstGeom>
          </p:spPr>
        </p:pic>
      </p:grpSp>
      <p:pic>
        <p:nvPicPr>
          <p:cNvPr id="15" name="DaGAN_Demo">
            <a:hlinkClick r:id="" action="ppaction://media"/>
            <a:extLst>
              <a:ext uri="{FF2B5EF4-FFF2-40B4-BE49-F238E27FC236}">
                <a16:creationId xmlns:a16="http://schemas.microsoft.com/office/drawing/2014/main" id="{EF1C3957-50E1-12AC-79DC-4AF26DE443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30193" r="55850" b="30150"/>
          <a:stretch/>
        </p:blipFill>
        <p:spPr>
          <a:xfrm>
            <a:off x="6327646" y="2536562"/>
            <a:ext cx="5382800" cy="271971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5BE7AA5D-33DF-ACE5-6CB7-3C1C75E0DFC5}"/>
              </a:ext>
            </a:extLst>
          </p:cNvPr>
          <p:cNvSpPr txBox="1"/>
          <p:nvPr/>
        </p:nvSpPr>
        <p:spPr>
          <a:xfrm>
            <a:off x="8069190" y="5316401"/>
            <a:ext cx="18997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" dirty="0"/>
              <a:t>https://github.com/harlanhong/CVPR2022-DaGAN</a:t>
            </a:r>
          </a:p>
        </p:txBody>
      </p:sp>
    </p:spTree>
    <p:extLst>
      <p:ext uri="{BB962C8B-B14F-4D97-AF65-F5344CB8AC3E}">
        <p14:creationId xmlns:p14="http://schemas.microsoft.com/office/powerpoint/2010/main" val="368769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9FEC9B5-DFDF-01E4-520A-26E5D1DA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Face Wizard - Deep Face UI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4B498A7-66E4-A4A9-EC40-59F45AF7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C4F7128-5807-A76C-6F5F-D10E27137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Zusatz-Bilder</a:t>
            </a:r>
          </a:p>
        </p:txBody>
      </p:sp>
      <p:pic>
        <p:nvPicPr>
          <p:cNvPr id="10" name="Grafik 9" descr="Ein Bild, das Menschliches Gesicht, Person, Kleidung, Mann enthält.&#10;&#10;Automatisch generierte Beschreibung">
            <a:extLst>
              <a:ext uri="{FF2B5EF4-FFF2-40B4-BE49-F238E27FC236}">
                <a16:creationId xmlns:a16="http://schemas.microsoft.com/office/drawing/2014/main" id="{FF0428FC-67B1-1BB6-B490-F793E580C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670" y="1901370"/>
            <a:ext cx="1801587" cy="1801587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D4FF6D1-B728-215B-F8C5-00405E837C76}"/>
              </a:ext>
            </a:extLst>
          </p:cNvPr>
          <p:cNvSpPr txBox="1"/>
          <p:nvPr/>
        </p:nvSpPr>
        <p:spPr>
          <a:xfrm>
            <a:off x="7668984" y="3677003"/>
            <a:ext cx="3641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" b="0" i="0" dirty="0">
                <a:solidFill>
                  <a:srgbClr val="333333"/>
                </a:solidFill>
                <a:effectLst/>
                <a:latin typeface="Helvetica Neue"/>
              </a:rPr>
              <a:t>Gage </a:t>
            </a:r>
            <a:r>
              <a:rPr lang="de-DE" sz="600" b="0" i="0" dirty="0" err="1">
                <a:solidFill>
                  <a:srgbClr val="333333"/>
                </a:solidFill>
                <a:effectLst/>
                <a:latin typeface="Helvetica Neue"/>
              </a:rPr>
              <a:t>Skidmore</a:t>
            </a:r>
            <a:r>
              <a:rPr lang="de-DE" sz="6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de-DE" sz="600" b="0" i="0" dirty="0" err="1">
                <a:solidFill>
                  <a:srgbClr val="333333"/>
                </a:solidFill>
                <a:effectLst/>
                <a:latin typeface="Helvetica Neue"/>
              </a:rPr>
              <a:t>from</a:t>
            </a:r>
            <a:r>
              <a:rPr lang="de-DE" sz="600" b="0" i="0" dirty="0">
                <a:solidFill>
                  <a:srgbClr val="333333"/>
                </a:solidFill>
                <a:effectLst/>
                <a:latin typeface="Helvetica Neue"/>
              </a:rPr>
              <a:t> Peoria, AZ, United States </a:t>
            </a:r>
            <a:r>
              <a:rPr lang="de-DE" sz="600" b="0" i="0" dirty="0" err="1">
                <a:solidFill>
                  <a:srgbClr val="333333"/>
                </a:solidFill>
                <a:effectLst/>
                <a:latin typeface="Helvetica Neue"/>
              </a:rPr>
              <a:t>of</a:t>
            </a:r>
            <a:r>
              <a:rPr lang="de-DE" sz="6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de-DE" sz="600" b="0" i="0" dirty="0" err="1">
                <a:solidFill>
                  <a:srgbClr val="333333"/>
                </a:solidFill>
                <a:effectLst/>
                <a:latin typeface="Helvetica Neue"/>
              </a:rPr>
              <a:t>America</a:t>
            </a:r>
            <a:r>
              <a:rPr lang="de-DE" sz="600" b="0" i="0" dirty="0">
                <a:solidFill>
                  <a:srgbClr val="333333"/>
                </a:solidFill>
                <a:effectLst/>
                <a:latin typeface="Helvetica Neue"/>
              </a:rPr>
              <a:t> (https://commons.wikimedia.org/wiki/File:Donald_Trump_(8567813820)_(2).jpg), „Donald Trump (8567813820) (2)“, https://creativecommons.org/licenses/by-sa/2.0/legalcode</a:t>
            </a:r>
            <a:endParaRPr lang="de-DE" sz="600" dirty="0"/>
          </a:p>
        </p:txBody>
      </p:sp>
      <p:pic>
        <p:nvPicPr>
          <p:cNvPr id="19" name="Grafik 18" descr="Ein Bild, das Menschliches Gesicht, Person, Kleidung, Mikrofon enthält.&#10;&#10;Automatisch generierte Beschreibung">
            <a:extLst>
              <a:ext uri="{FF2B5EF4-FFF2-40B4-BE49-F238E27FC236}">
                <a16:creationId xmlns:a16="http://schemas.microsoft.com/office/drawing/2014/main" id="{15663376-4C96-A401-FA51-C74BDC0522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670" y="4163060"/>
            <a:ext cx="1890486" cy="1890486"/>
          </a:xfrm>
          <a:prstGeom prst="rect">
            <a:avLst/>
          </a:prstGeom>
        </p:spPr>
      </p:pic>
      <p:pic>
        <p:nvPicPr>
          <p:cNvPr id="21" name="Grafik 20" descr="Ein Bild, das Menschliches Gesicht, Person, Vorderkopf, Kleidung enthält.&#10;&#10;Automatisch generierte Beschreibung">
            <a:extLst>
              <a:ext uri="{FF2B5EF4-FFF2-40B4-BE49-F238E27FC236}">
                <a16:creationId xmlns:a16="http://schemas.microsoft.com/office/drawing/2014/main" id="{0A6D34F7-B435-3B29-7C4F-7C522E5C3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072" y="1901371"/>
            <a:ext cx="1797957" cy="1797957"/>
          </a:xfrm>
          <a:prstGeom prst="rect">
            <a:avLst/>
          </a:prstGeom>
        </p:spPr>
      </p:pic>
      <p:pic>
        <p:nvPicPr>
          <p:cNvPr id="22" name="Grafik 21" descr="Ein Bild, das Menschliches Gesicht, Person, Vorderkopf, Kleidung enthält.&#10;&#10;Automatisch generierte Beschreibung">
            <a:extLst>
              <a:ext uri="{FF2B5EF4-FFF2-40B4-BE49-F238E27FC236}">
                <a16:creationId xmlns:a16="http://schemas.microsoft.com/office/drawing/2014/main" id="{A0AF647A-020F-4F4C-4F91-1C6A02D792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072" y="4287622"/>
            <a:ext cx="1797957" cy="1797957"/>
          </a:xfrm>
          <a:prstGeom prst="rect">
            <a:avLst/>
          </a:prstGeom>
        </p:spPr>
      </p:pic>
      <p:pic>
        <p:nvPicPr>
          <p:cNvPr id="24" name="Grafik 23" descr="Ein Bild, das Person, Menschliches Gesicht, Kleidung, Krawatte enthält.&#10;&#10;Automatisch generierte Beschreibung">
            <a:extLst>
              <a:ext uri="{FF2B5EF4-FFF2-40B4-BE49-F238E27FC236}">
                <a16:creationId xmlns:a16="http://schemas.microsoft.com/office/drawing/2014/main" id="{FB402475-F19D-8E87-F069-DEA39CB3B4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984" y="1901371"/>
            <a:ext cx="1797957" cy="1797957"/>
          </a:xfrm>
          <a:prstGeom prst="rect">
            <a:avLst/>
          </a:prstGeom>
        </p:spPr>
      </p:pic>
      <p:pic>
        <p:nvPicPr>
          <p:cNvPr id="26" name="Grafik 25" descr="Ein Bild, das Menschliches Gesicht, Person, Kleidung, Gebäude enthält.&#10;&#10;Automatisch generierte Beschreibung">
            <a:extLst>
              <a:ext uri="{FF2B5EF4-FFF2-40B4-BE49-F238E27FC236}">
                <a16:creationId xmlns:a16="http://schemas.microsoft.com/office/drawing/2014/main" id="{7ED88E69-3CA3-57D9-DF04-57FB9E4683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55" y="4163060"/>
            <a:ext cx="1890486" cy="189048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211CEC97-A6A7-92F5-E1E1-15E900F28461}"/>
              </a:ext>
            </a:extLst>
          </p:cNvPr>
          <p:cNvSpPr txBox="1"/>
          <p:nvPr/>
        </p:nvSpPr>
        <p:spPr>
          <a:xfrm>
            <a:off x="7576455" y="6077201"/>
            <a:ext cx="38227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" b="0" i="0" dirty="0">
                <a:solidFill>
                  <a:srgbClr val="333333"/>
                </a:solidFill>
                <a:effectLst/>
                <a:latin typeface="Helvetica Neue"/>
              </a:rPr>
              <a:t>Stefan Müller (</a:t>
            </a:r>
            <a:r>
              <a:rPr lang="de-DE" sz="600" b="0" i="0" dirty="0" err="1">
                <a:solidFill>
                  <a:srgbClr val="333333"/>
                </a:solidFill>
                <a:effectLst/>
                <a:latin typeface="Helvetica Neue"/>
              </a:rPr>
              <a:t>climate</a:t>
            </a:r>
            <a:r>
              <a:rPr lang="de-DE" sz="6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de-DE" sz="600" b="0" i="0" dirty="0" err="1">
                <a:solidFill>
                  <a:srgbClr val="333333"/>
                </a:solidFill>
                <a:effectLst/>
                <a:latin typeface="Helvetica Neue"/>
              </a:rPr>
              <a:t>stuff</a:t>
            </a:r>
            <a:r>
              <a:rPr lang="de-DE" sz="600" b="0" i="0" dirty="0">
                <a:solidFill>
                  <a:srgbClr val="333333"/>
                </a:solidFill>
                <a:effectLst/>
                <a:latin typeface="Helvetica Neue"/>
              </a:rPr>
              <a:t>, 1 </a:t>
            </a:r>
            <a:r>
              <a:rPr lang="de-DE" sz="600" b="0" i="0" dirty="0" err="1">
                <a:solidFill>
                  <a:srgbClr val="333333"/>
                </a:solidFill>
                <a:effectLst/>
                <a:latin typeface="Helvetica Neue"/>
              </a:rPr>
              <a:t>Mio</a:t>
            </a:r>
            <a:r>
              <a:rPr lang="de-DE" sz="6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de-DE" sz="600" b="0" i="0" dirty="0" err="1">
                <a:solidFill>
                  <a:srgbClr val="333333"/>
                </a:solidFill>
                <a:effectLst/>
                <a:latin typeface="Helvetica Neue"/>
              </a:rPr>
              <a:t>views</a:t>
            </a:r>
            <a:r>
              <a:rPr lang="de-DE" sz="600" b="0" i="0" dirty="0">
                <a:solidFill>
                  <a:srgbClr val="333333"/>
                </a:solidFill>
                <a:effectLst/>
                <a:latin typeface="Helvetica Neue"/>
              </a:rPr>
              <a:t>) (https://commons.wikimedia.org/wiki/File:Greta_Thunberg_spricht_beim_Klimastreik_vor_dem_Reichstag_-_51511238532.jpg), „Greta Thunberg spricht beim Klimastreik vor dem Reichstag - 51511238532“, https://creativecommons.org/licenses/by/2.0/legalcode</a:t>
            </a:r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1995566000"/>
      </p:ext>
    </p:extLst>
  </p:cSld>
  <p:clrMapOvr>
    <a:masterClrMapping/>
  </p:clrMapOvr>
</p:sld>
</file>

<file path=ppt/theme/theme1.xml><?xml version="1.0" encoding="utf-8"?>
<a:theme xmlns:a="http://schemas.openxmlformats.org/drawingml/2006/main" name="2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3FF51532-DEED-4DC4-B3A0-61070993AEC6}"/>
    </a:ext>
  </a:extLst>
</a:theme>
</file>

<file path=ppt/theme/theme2.xml><?xml version="1.0" encoding="utf-8"?>
<a:theme xmlns:a="http://schemas.openxmlformats.org/drawingml/2006/main" name="3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PPT_HHN_16x9_DE_02</Template>
  <TotalTime>0</TotalTime>
  <Words>659</Words>
  <Application>Microsoft Office PowerPoint</Application>
  <PresentationFormat>Breitbild</PresentationFormat>
  <Paragraphs>33</Paragraphs>
  <Slides>5</Slides>
  <Notes>0</Notes>
  <HiddenSlides>1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5</vt:i4>
      </vt:variant>
    </vt:vector>
  </HeadingPairs>
  <TitlesOfParts>
    <vt:vector size="11" baseType="lpstr">
      <vt:lpstr>Arial</vt:lpstr>
      <vt:lpstr>Calibri</vt:lpstr>
      <vt:lpstr>Helvetica Neue</vt:lpstr>
      <vt:lpstr>Wingdings</vt:lpstr>
      <vt:lpstr>2_PPT_HHN_16x9_DE_02</vt:lpstr>
      <vt:lpstr>3_PPT_HHN_16x9_DE_02</vt:lpstr>
      <vt:lpstr>Face Wizard Interaktives Deep Fake User Interface</vt:lpstr>
      <vt:lpstr>Übersicht &amp; Funktionsweise</vt:lpstr>
      <vt:lpstr>Übersicht &amp; Funktionsweise</vt:lpstr>
      <vt:lpstr>Übersicht &amp; Funktionsweise</vt:lpstr>
      <vt:lpstr>Zusatz-Bilder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und Gesellschaft</dc:title>
  <dc:creator>Max Kurscheidt</dc:creator>
  <cp:lastModifiedBy>Pascal Graf</cp:lastModifiedBy>
  <cp:revision>182</cp:revision>
  <cp:lastPrinted>2020-10-20T08:16:59Z</cp:lastPrinted>
  <dcterms:created xsi:type="dcterms:W3CDTF">2020-09-11T11:07:21Z</dcterms:created>
  <dcterms:modified xsi:type="dcterms:W3CDTF">2023-10-13T08:19:05Z</dcterms:modified>
</cp:coreProperties>
</file>